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0" r:id="rId2"/>
    <p:sldId id="339" r:id="rId3"/>
    <p:sldId id="374" r:id="rId4"/>
    <p:sldId id="393" r:id="rId5"/>
    <p:sldId id="394" r:id="rId6"/>
    <p:sldId id="366" r:id="rId7"/>
    <p:sldId id="258" r:id="rId8"/>
    <p:sldId id="396" r:id="rId9"/>
    <p:sldId id="386" r:id="rId10"/>
    <p:sldId id="373" r:id="rId11"/>
    <p:sldId id="397" r:id="rId12"/>
    <p:sldId id="392" r:id="rId13"/>
    <p:sldId id="398" r:id="rId14"/>
    <p:sldId id="399" r:id="rId15"/>
    <p:sldId id="367" r:id="rId16"/>
  </p:sldIdLst>
  <p:sldSz cx="9144000" cy="6858000" type="screen4x3"/>
  <p:notesSz cx="6742113" cy="987266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FF"/>
    <a:srgbClr val="2979CE"/>
    <a:srgbClr val="FF00FF"/>
    <a:srgbClr val="0066FF"/>
    <a:srgbClr val="F0FFFF"/>
    <a:srgbClr val="FFFFFF"/>
    <a:srgbClr val="FFF9EB"/>
    <a:srgbClr val="0941B8"/>
    <a:srgbClr val="006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" autoAdjust="0"/>
    <p:restoredTop sz="99389" autoAdjust="0"/>
  </p:normalViewPr>
  <p:slideViewPr>
    <p:cSldViewPr>
      <p:cViewPr varScale="1">
        <p:scale>
          <a:sx n="104" d="100"/>
          <a:sy n="104" d="100"/>
        </p:scale>
        <p:origin x="12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9169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r">
              <a:defRPr sz="1200"/>
            </a:lvl1pPr>
          </a:lstStyle>
          <a:p>
            <a:fld id="{2AB8463E-6E2D-4CC0-AE7C-5EBD825437D8}" type="datetimeFigureOut">
              <a:rPr lang="ko-KR" altLang="en-US" smtClean="0"/>
              <a:pPr/>
              <a:t>2024-03-18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9169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r">
              <a:defRPr sz="1200"/>
            </a:lvl1pPr>
          </a:lstStyle>
          <a:p>
            <a:fld id="{0945D51F-36CD-4A79-9577-AB93742FE8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3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9169" y="0"/>
            <a:ext cx="2921373" cy="493554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r">
              <a:defRPr sz="1200"/>
            </a:lvl1pPr>
          </a:lstStyle>
          <a:p>
            <a:fld id="{85A0E47E-A6C1-4D0F-99E2-EC93C8FD8101}" type="datetimeFigureOut">
              <a:rPr lang="ko-KR" altLang="en-US" smtClean="0"/>
              <a:pPr/>
              <a:t>2024-03-18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9" tIns="45355" rIns="90709" bIns="4535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526" y="4689554"/>
            <a:ext cx="5393062" cy="4441989"/>
          </a:xfrm>
          <a:prstGeom prst="rect">
            <a:avLst/>
          </a:prstGeom>
        </p:spPr>
        <p:txBody>
          <a:bodyPr vert="horz" lIns="90709" tIns="45355" rIns="90709" bIns="4535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9169" y="9377533"/>
            <a:ext cx="2921373" cy="493553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r">
              <a:defRPr sz="1200"/>
            </a:lvl1pPr>
          </a:lstStyle>
          <a:p>
            <a:fld id="{570D5FB0-DB6D-4540-B50C-7EF1740BB5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9445-24E9-49B2-A756-F54AA9C733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6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박경은\작업\비즈니스\0117. 세트_친환경 에너지 002\이미지\배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596026"/>
          </a:xfrm>
          <a:prstGeom prst="rect">
            <a:avLst/>
          </a:prstGeom>
          <a:noFill/>
        </p:spPr>
      </p:pic>
      <p:pic>
        <p:nvPicPr>
          <p:cNvPr id="15" name="Picture 5" descr="D:\박경은\작업\비즈니스\0117. 세트_친환경 에너지 002\이미지\빌딩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14680"/>
            <a:ext cx="3635882" cy="1761965"/>
          </a:xfrm>
          <a:prstGeom prst="rect">
            <a:avLst/>
          </a:prstGeom>
          <a:noFill/>
        </p:spPr>
      </p:pic>
      <p:pic>
        <p:nvPicPr>
          <p:cNvPr id="16" name="Picture 10" descr="D:\박경은\작업\비즈니스\0117. 세트_친환경 에너지 002\이미지\잔디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6279"/>
          <a:stretch/>
        </p:blipFill>
        <p:spPr bwMode="auto">
          <a:xfrm>
            <a:off x="0" y="4637573"/>
            <a:ext cx="9144000" cy="14319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0" y="0"/>
            <a:ext cx="9144000" cy="11663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pic>
        <p:nvPicPr>
          <p:cNvPr id="21" name="Picture 3" descr="D:\박경은\작업\비즈니스\0117. 세트_친환경 에너지 002\이미지\라인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29" y="2348880"/>
            <a:ext cx="9144000" cy="4038187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447"/>
          <a:stretch/>
        </p:blipFill>
        <p:spPr>
          <a:xfrm>
            <a:off x="7032258" y="3300471"/>
            <a:ext cx="1602726" cy="300182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073997" cy="332083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04F7-A193-493E-BD2F-328545316C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F54A-676B-4CC1-A5C1-49961461556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6CDE-D774-4D0E-9688-A07EF4B130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C9D0-E0FE-4B7A-8A59-4D10D5FA48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D125-A6E5-4B69-BDB8-78FD372EAD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15833" b="43778"/>
          <a:stretch/>
        </p:blipFill>
        <p:spPr>
          <a:xfrm>
            <a:off x="-40704" y="2708920"/>
            <a:ext cx="9177045" cy="31546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9" b="1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03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4167"/>
          <a:stretch/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DFFC-A433-4EBB-B05E-905586D70C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2E2A-553A-4C3C-B49B-8AC90652C8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89D50-9063-4F71-86E1-163E27619A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9BFF0-5E82-4558-8596-E25DE0E9D7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B98B-A134-4320-B06B-569C7E7DB4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411E-7CF6-41DD-9198-499B068346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+mn-lt"/>
              </a:defRPr>
            </a:lvl1pPr>
          </a:lstStyle>
          <a:p>
            <a:fld id="{08C38533-9895-467F-906D-131CED3D65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ransition>
    <p:fade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나눔고딕" pitchFamily="50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7679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5444" y="3071810"/>
            <a:ext cx="2374274" cy="36933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202 .   .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28" y="3655456"/>
            <a:ext cx="3205590" cy="646331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발표자명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  </a:t>
            </a:r>
          </a:p>
          <a:p>
            <a:pPr algn="ctr"/>
            <a:r>
              <a:rPr lang="ko-KR" altLang="en-US" dirty="0" err="1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멘토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화학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)) </a:t>
            </a:r>
            <a:r>
              <a:rPr lang="en-US" altLang="ko-KR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r>
              <a:rPr lang="en-US" altLang="ko-KR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  </a:t>
            </a:r>
            <a:endParaRPr lang="en-US" altLang="ko-KR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9502" y="1214422"/>
            <a:ext cx="5194266" cy="89255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기업명 </a:t>
            </a:r>
            <a:r>
              <a:rPr lang="en-US" altLang="ko-KR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r>
              <a:rPr lang="en-US" altLang="ko-KR" sz="2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   </a:t>
            </a:r>
          </a:p>
          <a:p>
            <a:pPr algn="ctr"/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(</a:t>
            </a:r>
            <a:r>
              <a:rPr lang="ko-KR" altLang="en-US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연구개발사업명</a:t>
            </a:r>
            <a:r>
              <a:rPr lang="ko-KR" altLang="en-US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</a:t>
            </a:r>
            <a:r>
              <a:rPr lang="en-US" altLang="ko-KR" sz="2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    )</a:t>
            </a:r>
            <a:endParaRPr lang="en-US" altLang="ko-KR" sz="24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gray">
          <a:xfrm>
            <a:off x="179512" y="214290"/>
            <a:ext cx="5328592" cy="43918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2024</a:t>
            </a:r>
            <a:r>
              <a:rPr lang="ko-KR" altLang="en-US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년 </a:t>
            </a:r>
            <a:r>
              <a:rPr lang="en-US" altLang="ko-KR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KRICT </a:t>
            </a:r>
            <a:r>
              <a:rPr lang="ko-KR" altLang="en-US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「기업부설연구소 신규 </a:t>
            </a:r>
            <a:r>
              <a:rPr lang="ko-KR" altLang="en-US" sz="1400" dirty="0" err="1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입주기업」모집</a:t>
            </a:r>
            <a:r>
              <a:rPr lang="ko-KR" altLang="en-US" sz="1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선정평가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726" y="5857892"/>
            <a:ext cx="2374274" cy="36933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i="1">
                <a:ln w="6350">
                  <a:noFill/>
                </a:ln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 로고</a:t>
            </a:r>
            <a:endParaRPr lang="en-US" altLang="ko-KR" i="1" dirty="0">
              <a:ln w="6350">
                <a:noFill/>
              </a:ln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564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8534516" cy="395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입주 시 제시한 연구과제 추진 관련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핵심기술 보유 현황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관련 기술개발실적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사업화 실적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지식재산권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특허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실용신안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의장등록</a:t>
            </a:r>
            <a:r>
              <a:rPr lang="en-US" altLang="ko-KR" sz="1600" i="1" dirty="0">
                <a:solidFill>
                  <a:srgbClr val="0000FF"/>
                </a:solidFill>
              </a:rPr>
              <a:t>, S/W, </a:t>
            </a:r>
            <a:r>
              <a:rPr lang="ko-KR" altLang="en-US" sz="1600" i="1" dirty="0">
                <a:solidFill>
                  <a:srgbClr val="0000FF"/>
                </a:solidFill>
              </a:rPr>
              <a:t>노하우 등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i="1" dirty="0">
                <a:solidFill>
                  <a:srgbClr val="0000FF"/>
                </a:solidFill>
              </a:rPr>
              <a:t>◦ </a:t>
            </a:r>
            <a:r>
              <a:rPr lang="ko-KR" altLang="en-US" sz="1600" i="1" dirty="0">
                <a:solidFill>
                  <a:srgbClr val="0000FF"/>
                </a:solidFill>
              </a:rPr>
              <a:t>핵심기술 확보 전략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내부역량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ko-KR" altLang="en-US" sz="1600" i="1" dirty="0" err="1">
                <a:solidFill>
                  <a:srgbClr val="0000FF"/>
                </a:solidFill>
              </a:rPr>
              <a:t>필요역량</a:t>
            </a:r>
            <a:r>
              <a:rPr lang="ko-KR" altLang="en-US" sz="1600" i="1" dirty="0">
                <a:solidFill>
                  <a:srgbClr val="0000FF"/>
                </a:solidFill>
              </a:rPr>
              <a:t> 확보 방안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신청기업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기술확보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역량</a:t>
            </a:r>
          </a:p>
        </p:txBody>
      </p:sp>
    </p:spTree>
    <p:extLst>
      <p:ext uri="{BB962C8B-B14F-4D97-AF65-F5344CB8AC3E}">
        <p14:creationId xmlns:p14="http://schemas.microsoft.com/office/powerpoint/2010/main" val="6316040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7664278" cy="1491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입주 시 제시한 연구과제 추진 관련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</a:t>
            </a:r>
            <a:r>
              <a:rPr lang="ko-KR" altLang="en-US" sz="1600" i="1" dirty="0" err="1">
                <a:solidFill>
                  <a:srgbClr val="0000FF"/>
                </a:solidFill>
              </a:rPr>
              <a:t>연차별</a:t>
            </a:r>
            <a:r>
              <a:rPr lang="en-US" altLang="ko-KR" sz="1600" i="1" dirty="0">
                <a:solidFill>
                  <a:srgbClr val="0000FF"/>
                </a:solidFill>
              </a:rPr>
              <a:t>(3</a:t>
            </a:r>
            <a:r>
              <a:rPr lang="ko-KR" altLang="en-US" sz="1600" i="1" dirty="0">
                <a:solidFill>
                  <a:srgbClr val="0000FF"/>
                </a:solidFill>
              </a:rPr>
              <a:t>년 이내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 err="1">
                <a:solidFill>
                  <a:srgbClr val="0000FF"/>
                </a:solidFill>
              </a:rPr>
              <a:t>협력계획</a:t>
            </a:r>
            <a:r>
              <a:rPr lang="ko-KR" altLang="en-US" sz="1600" i="1" dirty="0">
                <a:solidFill>
                  <a:srgbClr val="0000FF"/>
                </a:solidFill>
              </a:rPr>
              <a:t>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 </a:t>
            </a:r>
            <a:r>
              <a:rPr lang="ko-KR" altLang="en-US" sz="1600" i="1" dirty="0">
                <a:solidFill>
                  <a:srgbClr val="0000FF"/>
                </a:solidFill>
              </a:rPr>
              <a:t>지원 가능 분야와 적합성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)-</a:t>
            </a:r>
            <a:r>
              <a:rPr lang="ko-KR" altLang="en-US" sz="1600" i="1" dirty="0">
                <a:solidFill>
                  <a:srgbClr val="0000FF"/>
                </a:solidFill>
              </a:rPr>
              <a:t>기업 간 역할분담 및 공동연구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기술이전 등 </a:t>
            </a:r>
            <a:r>
              <a:rPr lang="ko-KR" altLang="en-US" sz="1600" i="1" dirty="0" err="1">
                <a:solidFill>
                  <a:srgbClr val="0000FF"/>
                </a:solidFill>
              </a:rPr>
              <a:t>협력계획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연차별</a:t>
            </a:r>
            <a:r>
              <a:rPr lang="ko-KR" altLang="en-US" sz="1600" i="1" dirty="0">
                <a:solidFill>
                  <a:srgbClr val="0000FF"/>
                </a:solidFill>
              </a:rPr>
              <a:t> 기술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한국화학연구원과 협력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공동연구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기술이전 등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</a:p>
        </p:txBody>
      </p:sp>
    </p:spTree>
    <p:extLst>
      <p:ext uri="{BB962C8B-B14F-4D97-AF65-F5344CB8AC3E}">
        <p14:creationId xmlns:p14="http://schemas.microsoft.com/office/powerpoint/2010/main" val="241308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4. </a:t>
            </a:r>
            <a:r>
              <a:rPr lang="ko-KR" altLang="en-US" sz="3200" b="1" spc="-2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연구개발 추진 일정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11538"/>
              </p:ext>
            </p:extLst>
          </p:nvPr>
        </p:nvGraphicFramePr>
        <p:xfrm>
          <a:off x="323529" y="1556792"/>
          <a:ext cx="8496941" cy="5112572"/>
        </p:xfrm>
        <a:graphic>
          <a:graphicData uri="http://schemas.openxmlformats.org/drawingml/2006/table">
            <a:tbl>
              <a:tblPr/>
              <a:tblGrid>
                <a:gridCol w="206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28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83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297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개발내용 및 범위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수행기관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화학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)/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입주기업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기술개발기간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월 단위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투입인력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7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</a:t>
                      </a:r>
                      <a:r>
                        <a:rPr lang="ko-KR" altLang="en-US" sz="1000" b="1" kern="0" spc="0" baseline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계획수립 및 자료조사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구조 설계 및 합성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테스트 및 설계 조정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샘플 제작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</a:t>
                      </a:r>
                      <a:r>
                        <a:rPr lang="ko-KR" altLang="en-US" sz="1000" b="1" kern="0" spc="0" baseline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1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차 샘플 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2,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구조 개선 실험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2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차 샘플 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최종 실험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입주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년차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1.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시제품 설계도면 작성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2.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시제품 제작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3.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성능평가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화연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4.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예</a:t>
                      </a:r>
                      <a:r>
                        <a:rPr lang="en-US" altLang="ko-KR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 </a:t>
                      </a: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사업화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1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기술개발 추진 일정</a:t>
            </a:r>
          </a:p>
        </p:txBody>
      </p:sp>
    </p:spTree>
    <p:extLst>
      <p:ext uri="{BB962C8B-B14F-4D97-AF65-F5344CB8AC3E}">
        <p14:creationId xmlns:p14="http://schemas.microsoft.com/office/powerpoint/2010/main" val="17055211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 및 사업화 가능성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85220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협력 연구성과 관련 사업화 전략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비즈니스모델 제시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예상 매출액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고용 창출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 err="1">
                <a:solidFill>
                  <a:srgbClr val="0000FF"/>
                </a:solidFill>
              </a:rPr>
              <a:t>상장계획</a:t>
            </a:r>
            <a:r>
              <a:rPr lang="ko-KR" altLang="en-US" sz="1600" i="1" dirty="0">
                <a:solidFill>
                  <a:srgbClr val="0000FF"/>
                </a:solidFill>
              </a:rPr>
              <a:t> 등</a:t>
            </a:r>
          </a:p>
          <a:p>
            <a:pPr>
              <a:lnSpc>
                <a:spcPct val="200000"/>
              </a:lnSpc>
            </a:pPr>
            <a:endParaRPr lang="ko-KR" altLang="en-US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사업화 아이템의 기술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경제적 파급효과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유사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동종 산업 관계 파악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사업 아이템 기술적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</a:t>
            </a:r>
            <a:r>
              <a:rPr lang="en-US" altLang="ko-KR" sz="1600" i="1" dirty="0">
                <a:solidFill>
                  <a:srgbClr val="0000FF"/>
                </a:solidFill>
              </a:rPr>
              <a:t>(TRM), </a:t>
            </a:r>
            <a:r>
              <a:rPr lang="ko-KR" altLang="en-US" sz="1600" i="1" dirty="0" err="1">
                <a:solidFill>
                  <a:srgbClr val="0000FF"/>
                </a:solidFill>
              </a:rPr>
              <a:t>자원할당</a:t>
            </a:r>
            <a:r>
              <a:rPr lang="ko-KR" altLang="en-US" sz="1600" i="1" dirty="0">
                <a:solidFill>
                  <a:srgbClr val="0000FF"/>
                </a:solidFill>
              </a:rPr>
              <a:t> 계획 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과 협력 성과의 사업화 전략 및 파급효과</a:t>
            </a:r>
          </a:p>
        </p:txBody>
      </p:sp>
    </p:spTree>
    <p:extLst>
      <p:ext uri="{BB962C8B-B14F-4D97-AF65-F5344CB8AC3E}">
        <p14:creationId xmlns:p14="http://schemas.microsoft.com/office/powerpoint/2010/main" val="679672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16632"/>
            <a:ext cx="864096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안전관리 적절성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유해인자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관리계획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81759"/>
              </p:ext>
            </p:extLst>
          </p:nvPr>
        </p:nvGraphicFramePr>
        <p:xfrm>
          <a:off x="339256" y="1620093"/>
          <a:ext cx="8506295" cy="4977256"/>
        </p:xfrm>
        <a:graphic>
          <a:graphicData uri="http://schemas.openxmlformats.org/drawingml/2006/table">
            <a:tbl>
              <a:tblPr/>
              <a:tblGrid>
                <a:gridCol w="2176345">
                  <a:extLst>
                    <a:ext uri="{9D8B030D-6E8A-4147-A177-3AD203B41FA5}">
                      <a16:colId xmlns:a16="http://schemas.microsoft.com/office/drawing/2014/main" val="539278637"/>
                    </a:ext>
                  </a:extLst>
                </a:gridCol>
                <a:gridCol w="2028211">
                  <a:extLst>
                    <a:ext uri="{9D8B030D-6E8A-4147-A177-3AD203B41FA5}">
                      <a16:colId xmlns:a16="http://schemas.microsoft.com/office/drawing/2014/main" val="516038083"/>
                    </a:ext>
                  </a:extLst>
                </a:gridCol>
                <a:gridCol w="1040713">
                  <a:extLst>
                    <a:ext uri="{9D8B030D-6E8A-4147-A177-3AD203B41FA5}">
                      <a16:colId xmlns:a16="http://schemas.microsoft.com/office/drawing/2014/main" val="1435992039"/>
                    </a:ext>
                  </a:extLst>
                </a:gridCol>
                <a:gridCol w="3261026">
                  <a:extLst>
                    <a:ext uri="{9D8B030D-6E8A-4147-A177-3AD203B41FA5}">
                      <a16:colId xmlns:a16="http://schemas.microsoft.com/office/drawing/2014/main" val="1557172014"/>
                    </a:ext>
                  </a:extLst>
                </a:gridCol>
              </a:tblGrid>
              <a:tr h="550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물질명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CAS No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위험요소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방호대책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안전장비 설치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매뉴얼 작성 등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007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61777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5692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9825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42502"/>
                  </a:ext>
                </a:extLst>
              </a:tr>
              <a:tr h="550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장비명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위험요소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방호대책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안전장비 설치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매뉴얼 작성 등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6635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9009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99251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05013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51088"/>
                  </a:ext>
                </a:extLst>
              </a:tr>
              <a:tr h="4306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5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348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5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감사합니다</a:t>
            </a:r>
            <a:r>
              <a:rPr lang="en-US" altLang="ko-KR" sz="5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3541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1. </a:t>
            </a:r>
            <a:r>
              <a:rPr lang="ko-KR" altLang="en-US" sz="4800" dirty="0" err="1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입주타당성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64629"/>
            <a:ext cx="69167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 동기 및 지원 희망 사항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908720"/>
            <a:ext cx="8807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 지원 동기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입주를 희망하는 이유와 부설연구소 </a:t>
            </a:r>
            <a:r>
              <a:rPr lang="ko-KR" altLang="en-US" sz="1600" i="1" dirty="0" err="1">
                <a:solidFill>
                  <a:srgbClr val="0000FF"/>
                </a:solidFill>
              </a:rPr>
              <a:t>육성센터</a:t>
            </a:r>
            <a:r>
              <a:rPr lang="ko-KR" altLang="en-US" sz="1600" i="1" dirty="0">
                <a:solidFill>
                  <a:srgbClr val="0000FF"/>
                </a:solidFill>
              </a:rPr>
              <a:t> 설립 취지에 부합하는 사항을 구체적으로 기술</a:t>
            </a:r>
            <a:endParaRPr lang="en-US" altLang="ko-KR" sz="1600" i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 시 지원 희망 사항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 시 화학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에서 지원해 주길 희망하는 사항을 구체적으로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시설</a:t>
            </a:r>
            <a:r>
              <a:rPr lang="en-US" altLang="ko-KR" sz="1600" i="1" dirty="0">
                <a:solidFill>
                  <a:srgbClr val="0000FF"/>
                </a:solidFill>
              </a:rPr>
              <a:t> /</a:t>
            </a:r>
            <a:r>
              <a:rPr lang="ko-KR" altLang="en-US" sz="1600" i="1" dirty="0">
                <a:solidFill>
                  <a:srgbClr val="0000FF"/>
                </a:solidFill>
              </a:rPr>
              <a:t>설비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기자재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인력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교육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기술지도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경영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마케팅 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홍보 등 자유롭게 작성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endParaRPr lang="ko-KR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6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64629"/>
            <a:ext cx="69167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801688"/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spc="-2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입주기업 장비 목록 및 전기용량</a:t>
            </a:r>
            <a:endParaRPr lang="en-US" altLang="ko-KR" sz="3200" b="1" spc="-2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6060"/>
              </p:ext>
            </p:extLst>
          </p:nvPr>
        </p:nvGraphicFramePr>
        <p:xfrm>
          <a:off x="323528" y="1196752"/>
          <a:ext cx="8522022" cy="5472610"/>
        </p:xfrm>
        <a:graphic>
          <a:graphicData uri="http://schemas.openxmlformats.org/drawingml/2006/table">
            <a:tbl>
              <a:tblPr/>
              <a:tblGrid>
                <a:gridCol w="470655">
                  <a:extLst>
                    <a:ext uri="{9D8B030D-6E8A-4147-A177-3AD203B41FA5}">
                      <a16:colId xmlns:a16="http://schemas.microsoft.com/office/drawing/2014/main" val="2569637144"/>
                    </a:ext>
                  </a:extLst>
                </a:gridCol>
                <a:gridCol w="1924475">
                  <a:extLst>
                    <a:ext uri="{9D8B030D-6E8A-4147-A177-3AD203B41FA5}">
                      <a16:colId xmlns:a16="http://schemas.microsoft.com/office/drawing/2014/main" val="964182138"/>
                    </a:ext>
                  </a:extLst>
                </a:gridCol>
                <a:gridCol w="1859413">
                  <a:extLst>
                    <a:ext uri="{9D8B030D-6E8A-4147-A177-3AD203B41FA5}">
                      <a16:colId xmlns:a16="http://schemas.microsoft.com/office/drawing/2014/main" val="3501767028"/>
                    </a:ext>
                  </a:extLst>
                </a:gridCol>
                <a:gridCol w="977837">
                  <a:extLst>
                    <a:ext uri="{9D8B030D-6E8A-4147-A177-3AD203B41FA5}">
                      <a16:colId xmlns:a16="http://schemas.microsoft.com/office/drawing/2014/main" val="2655241399"/>
                    </a:ext>
                  </a:extLst>
                </a:gridCol>
                <a:gridCol w="1194331">
                  <a:extLst>
                    <a:ext uri="{9D8B030D-6E8A-4147-A177-3AD203B41FA5}">
                      <a16:colId xmlns:a16="http://schemas.microsoft.com/office/drawing/2014/main" val="1628524103"/>
                    </a:ext>
                  </a:extLst>
                </a:gridCol>
                <a:gridCol w="1194331">
                  <a:extLst>
                    <a:ext uri="{9D8B030D-6E8A-4147-A177-3AD203B41FA5}">
                      <a16:colId xmlns:a16="http://schemas.microsoft.com/office/drawing/2014/main" val="2956139451"/>
                    </a:ext>
                  </a:extLst>
                </a:gridCol>
                <a:gridCol w="900980">
                  <a:extLst>
                    <a:ext uri="{9D8B030D-6E8A-4147-A177-3AD203B41FA5}">
                      <a16:colId xmlns:a16="http://schemas.microsoft.com/office/drawing/2014/main" val="2739750269"/>
                    </a:ext>
                  </a:extLst>
                </a:gridCol>
              </a:tblGrid>
              <a:tr h="12087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순서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시설</a:t>
                      </a:r>
                      <a:r>
                        <a:rPr lang="en-US" altLang="ko-KR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설비</a:t>
                      </a:r>
                      <a:r>
                        <a:rPr lang="en-US" altLang="ko-KR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100" b="1" kern="0" spc="-4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기자재명 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규격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가로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×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세로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×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높이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무게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KG)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전기용량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KWH)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EA)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62736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702678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05145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39520"/>
                  </a:ext>
                </a:extLst>
              </a:tr>
              <a:tr h="8528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73604"/>
                  </a:ext>
                </a:extLst>
              </a:tr>
              <a:tr h="852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3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31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2. </a:t>
            </a:r>
            <a:r>
              <a:rPr lang="ko-KR" altLang="en-US" sz="48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부설 연구소 운영계획 및 역량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166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가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부설연구소 운영계획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8605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◦ 입주를 통해 강소기업으로 도약하기 위한 기업 성장 비전 및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로드맵을</a:t>
            </a:r>
            <a:r>
              <a:rPr lang="ko-KR" altLang="en-US" sz="1600" i="1" dirty="0">
                <a:solidFill>
                  <a:srgbClr val="0000FF"/>
                </a:solidFill>
              </a:rPr>
              <a:t> 제시하고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600" i="1" dirty="0">
                <a:solidFill>
                  <a:srgbClr val="0000FF"/>
                </a:solidFill>
              </a:rPr>
              <a:t>  </a:t>
            </a:r>
            <a:r>
              <a:rPr lang="ko-KR" altLang="en-US" sz="1600" i="1" dirty="0">
                <a:solidFill>
                  <a:srgbClr val="0000FF"/>
                </a:solidFill>
              </a:rPr>
              <a:t>이와 연계한 기업부설 연구소 투자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운영 계획 기술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 </a:t>
            </a:r>
            <a:r>
              <a:rPr lang="en-US" altLang="ko-KR" sz="1600" i="1" dirty="0">
                <a:solidFill>
                  <a:srgbClr val="0000FF"/>
                </a:solidFill>
              </a:rPr>
              <a:t>※ </a:t>
            </a:r>
            <a:r>
              <a:rPr lang="ko-KR" altLang="en-US" sz="1600" i="1" dirty="0">
                <a:solidFill>
                  <a:srgbClr val="0000FF"/>
                </a:solidFill>
              </a:rPr>
              <a:t>기업 성장 비전 및 </a:t>
            </a:r>
            <a:r>
              <a:rPr lang="ko-KR" altLang="en-US" sz="1600" i="1" dirty="0" err="1">
                <a:solidFill>
                  <a:srgbClr val="0000FF"/>
                </a:solidFill>
              </a:rPr>
              <a:t>로드맵에</a:t>
            </a:r>
            <a:r>
              <a:rPr lang="ko-KR" altLang="en-US" sz="1600" i="1" dirty="0">
                <a:solidFill>
                  <a:srgbClr val="0000FF"/>
                </a:solidFill>
              </a:rPr>
              <a:t> 대하여 단기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중기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장기 구분 기재</a:t>
            </a:r>
            <a:endParaRPr lang="en-US" altLang="ko-KR" sz="1600" i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투자</a:t>
            </a:r>
            <a:r>
              <a:rPr lang="en-US" altLang="ko-KR" sz="1600" i="1" dirty="0">
                <a:solidFill>
                  <a:srgbClr val="0000FF"/>
                </a:solidFill>
              </a:rPr>
              <a:t>‧</a:t>
            </a:r>
            <a:r>
              <a:rPr lang="ko-KR" altLang="en-US" sz="1600" i="1" dirty="0">
                <a:solidFill>
                  <a:srgbClr val="0000FF"/>
                </a:solidFill>
              </a:rPr>
              <a:t>운영 계획 </a:t>
            </a:r>
            <a:r>
              <a:rPr lang="en-US" altLang="ko-KR" sz="1600" i="1" dirty="0">
                <a:solidFill>
                  <a:srgbClr val="0000FF"/>
                </a:solidFill>
              </a:rPr>
              <a:t>: </a:t>
            </a:r>
            <a:r>
              <a:rPr lang="ko-KR" altLang="en-US" sz="1600" i="1" dirty="0">
                <a:solidFill>
                  <a:srgbClr val="0000FF"/>
                </a:solidFill>
              </a:rPr>
              <a:t>연구개발 계획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연구인력 운영 및 충원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연구비 조달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장비</a:t>
            </a:r>
            <a:r>
              <a:rPr lang="en-US" altLang="ko-KR" sz="1600" i="1" dirty="0">
                <a:solidFill>
                  <a:srgbClr val="0000FF"/>
                </a:solidFill>
              </a:rPr>
              <a:t>/</a:t>
            </a:r>
            <a:r>
              <a:rPr lang="ko-KR" altLang="en-US" sz="1600" i="1" dirty="0">
                <a:solidFill>
                  <a:srgbClr val="0000FF"/>
                </a:solidFill>
              </a:rPr>
              <a:t>시설 확충 등</a:t>
            </a:r>
          </a:p>
          <a:p>
            <a:pPr>
              <a:lnSpc>
                <a:spcPct val="200000"/>
              </a:lnSpc>
            </a:pPr>
            <a:r>
              <a:rPr lang="ko-KR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ko-KR" sz="1600" i="1" dirty="0">
                <a:solidFill>
                  <a:srgbClr val="0000FF"/>
                </a:solidFill>
              </a:rPr>
              <a:t>- </a:t>
            </a:r>
            <a:r>
              <a:rPr lang="ko-KR" altLang="en-US" sz="1600" i="1" dirty="0">
                <a:solidFill>
                  <a:srgbClr val="0000FF"/>
                </a:solidFill>
              </a:rPr>
              <a:t>입주기업 선정 시</a:t>
            </a:r>
            <a:r>
              <a:rPr lang="en-US" altLang="ko-KR" sz="1600" i="1" dirty="0">
                <a:solidFill>
                  <a:srgbClr val="0000FF"/>
                </a:solidFill>
              </a:rPr>
              <a:t>, </a:t>
            </a:r>
            <a:r>
              <a:rPr lang="ko-KR" altLang="en-US" sz="1600" i="1" dirty="0">
                <a:solidFill>
                  <a:srgbClr val="0000FF"/>
                </a:solidFill>
              </a:rPr>
              <a:t>기존 기업부설</a:t>
            </a:r>
            <a:r>
              <a:rPr lang="en-US" altLang="ko-KR" sz="1600" i="1" dirty="0">
                <a:solidFill>
                  <a:srgbClr val="0000FF"/>
                </a:solidFill>
              </a:rPr>
              <a:t>(</a:t>
            </a:r>
            <a:r>
              <a:rPr lang="ko-KR" altLang="en-US" sz="1600" i="1" dirty="0">
                <a:solidFill>
                  <a:srgbClr val="0000FF"/>
                </a:solidFill>
              </a:rPr>
              <a:t>연</a:t>
            </a:r>
            <a:r>
              <a:rPr lang="en-US" altLang="ko-KR" sz="1600" i="1" dirty="0">
                <a:solidFill>
                  <a:srgbClr val="0000FF"/>
                </a:solidFill>
              </a:rPr>
              <a:t>)</a:t>
            </a:r>
            <a:r>
              <a:rPr lang="ko-KR" altLang="en-US" sz="1600" i="1" dirty="0">
                <a:solidFill>
                  <a:srgbClr val="0000FF"/>
                </a:solidFill>
              </a:rPr>
              <a:t>과 운영 차별화 전략 제시</a:t>
            </a:r>
          </a:p>
        </p:txBody>
      </p:sp>
    </p:spTree>
    <p:extLst>
      <p:ext uri="{BB962C8B-B14F-4D97-AF65-F5344CB8AC3E}">
        <p14:creationId xmlns:p14="http://schemas.microsoft.com/office/powerpoint/2010/main" val="12307766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참여인력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전문성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12901"/>
              </p:ext>
            </p:extLst>
          </p:nvPr>
        </p:nvGraphicFramePr>
        <p:xfrm>
          <a:off x="323528" y="1412776"/>
          <a:ext cx="8522023" cy="5339571"/>
        </p:xfrm>
        <a:graphic>
          <a:graphicData uri="http://schemas.openxmlformats.org/drawingml/2006/table">
            <a:tbl>
              <a:tblPr/>
              <a:tblGrid>
                <a:gridCol w="1349320">
                  <a:extLst>
                    <a:ext uri="{9D8B030D-6E8A-4147-A177-3AD203B41FA5}">
                      <a16:colId xmlns:a16="http://schemas.microsoft.com/office/drawing/2014/main" val="293450329"/>
                    </a:ext>
                  </a:extLst>
                </a:gridCol>
                <a:gridCol w="2836799">
                  <a:extLst>
                    <a:ext uri="{9D8B030D-6E8A-4147-A177-3AD203B41FA5}">
                      <a16:colId xmlns:a16="http://schemas.microsoft.com/office/drawing/2014/main" val="364831951"/>
                    </a:ext>
                  </a:extLst>
                </a:gridCol>
                <a:gridCol w="1230104">
                  <a:extLst>
                    <a:ext uri="{9D8B030D-6E8A-4147-A177-3AD203B41FA5}">
                      <a16:colId xmlns:a16="http://schemas.microsoft.com/office/drawing/2014/main" val="611344660"/>
                    </a:ext>
                  </a:extLst>
                </a:gridCol>
                <a:gridCol w="1552900">
                  <a:extLst>
                    <a:ext uri="{9D8B030D-6E8A-4147-A177-3AD203B41FA5}">
                      <a16:colId xmlns:a16="http://schemas.microsoft.com/office/drawing/2014/main" val="2478786627"/>
                    </a:ext>
                  </a:extLst>
                </a:gridCol>
                <a:gridCol w="1552900">
                  <a:extLst>
                    <a:ext uri="{9D8B030D-6E8A-4147-A177-3AD203B41FA5}">
                      <a16:colId xmlns:a16="http://schemas.microsoft.com/office/drawing/2014/main" val="99140503"/>
                    </a:ext>
                  </a:extLst>
                </a:gridCol>
              </a:tblGrid>
              <a:tr h="395626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력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교 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휴먼명조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수학 상태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학 위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전 공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94121"/>
                  </a:ext>
                </a:extLst>
              </a:tr>
              <a:tr h="4371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최종학력부터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364072"/>
                  </a:ext>
                </a:extLst>
              </a:tr>
              <a:tr h="485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78106"/>
                  </a:ext>
                </a:extLst>
              </a:tr>
              <a:tr h="4163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수료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중퇴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15365"/>
                  </a:ext>
                </a:extLst>
              </a:tr>
              <a:tr h="391922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경 력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근 무 처 명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근 무 기 간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직 급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담 당 업 무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59381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최근 경력부터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01019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21546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53963"/>
                  </a:ext>
                </a:extLst>
              </a:tr>
              <a:tr h="2206627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특기사항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047" marR="17047" marT="17047" marB="1704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 err="1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기업대표의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 기업가정신을 나타낼 수 있는 사항 등</a:t>
                      </a: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특허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실용신안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 err="1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의장등록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상표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자격증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연수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기업가정신 관련 강의수강 등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),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사회활동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수상실적 등을 기재</a:t>
                      </a: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※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신청자와 기술보유자가 다를 경우</a:t>
                      </a:r>
                      <a:r>
                        <a:rPr kumimoji="1" lang="en-US" altLang="ko-KR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i="1" kern="1200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굴림" pitchFamily="50" charset="-127"/>
                          <a:cs typeface="+mn-cs"/>
                        </a:rPr>
                        <a:t>상호관계를 구체적으로 기술</a:t>
                      </a:r>
                      <a:endParaRPr kumimoji="1" lang="en-US" altLang="ko-KR" sz="1100" i="1" kern="1200" dirty="0">
                        <a:solidFill>
                          <a:srgbClr val="0000FF"/>
                        </a:solidFill>
                        <a:latin typeface="Trebuchet MS" pitchFamily="34" charset="0"/>
                        <a:ea typeface="굴림" pitchFamily="50" charset="-127"/>
                        <a:cs typeface="+mn-cs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  <a:p>
                      <a:pPr marL="327660" marR="38100" indent="-12573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-50" dirty="0">
                        <a:solidFill>
                          <a:srgbClr val="0000FF"/>
                        </a:solidFill>
                        <a:effectLst/>
                        <a:latin typeface="한양중고딕"/>
                      </a:endParaRPr>
                    </a:p>
                  </a:txBody>
                  <a:tcPr marL="17047" marR="17047" marT="17047" marB="170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63948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대표자 인적사항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나</a:t>
            </a:r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참여인력</a:t>
            </a: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전문성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 err="1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참여인력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상근 인력만 작성</a:t>
            </a:r>
            <a:r>
              <a:rPr lang="en-US" altLang="ko-KR" b="1" dirty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6737"/>
              </p:ext>
            </p:extLst>
          </p:nvPr>
        </p:nvGraphicFramePr>
        <p:xfrm>
          <a:off x="323528" y="1484784"/>
          <a:ext cx="8522021" cy="4810328"/>
        </p:xfrm>
        <a:graphic>
          <a:graphicData uri="http://schemas.openxmlformats.org/drawingml/2006/table">
            <a:tbl>
              <a:tblPr/>
              <a:tblGrid>
                <a:gridCol w="1493220">
                  <a:extLst>
                    <a:ext uri="{9D8B030D-6E8A-4147-A177-3AD203B41FA5}">
                      <a16:colId xmlns:a16="http://schemas.microsoft.com/office/drawing/2014/main" val="1384862054"/>
                    </a:ext>
                  </a:extLst>
                </a:gridCol>
                <a:gridCol w="1358860">
                  <a:extLst>
                    <a:ext uri="{9D8B030D-6E8A-4147-A177-3AD203B41FA5}">
                      <a16:colId xmlns:a16="http://schemas.microsoft.com/office/drawing/2014/main" val="184607859"/>
                    </a:ext>
                  </a:extLst>
                </a:gridCol>
                <a:gridCol w="892336">
                  <a:extLst>
                    <a:ext uri="{9D8B030D-6E8A-4147-A177-3AD203B41FA5}">
                      <a16:colId xmlns:a16="http://schemas.microsoft.com/office/drawing/2014/main" val="31865220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93439409"/>
                    </a:ext>
                  </a:extLst>
                </a:gridCol>
                <a:gridCol w="1730762">
                  <a:extLst>
                    <a:ext uri="{9D8B030D-6E8A-4147-A177-3AD203B41FA5}">
                      <a16:colId xmlns:a16="http://schemas.microsoft.com/office/drawing/2014/main" val="1846445523"/>
                    </a:ext>
                  </a:extLst>
                </a:gridCol>
                <a:gridCol w="1149558">
                  <a:extLst>
                    <a:ext uri="{9D8B030D-6E8A-4147-A177-3AD203B41FA5}">
                      <a16:colId xmlns:a16="http://schemas.microsoft.com/office/drawing/2014/main" val="2194457339"/>
                    </a:ext>
                  </a:extLst>
                </a:gridCol>
                <a:gridCol w="745157">
                  <a:extLst>
                    <a:ext uri="{9D8B030D-6E8A-4147-A177-3AD203B41FA5}">
                      <a16:colId xmlns:a16="http://schemas.microsoft.com/office/drawing/2014/main" val="953143663"/>
                    </a:ext>
                  </a:extLst>
                </a:gridCol>
              </a:tblGrid>
              <a:tr h="1242527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구분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성 명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직책 및 직위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최종학력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전공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주요 경력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상주 여부*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안전관리자</a:t>
                      </a:r>
                    </a:p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여부**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70428"/>
                  </a:ext>
                </a:extLst>
              </a:tr>
              <a:tr h="565099"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책임자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연구소장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정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52695"/>
                  </a:ext>
                </a:extLst>
              </a:tr>
              <a:tr h="429613">
                <a:tc rowSpan="4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소속원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연구원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부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484797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461547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91560"/>
                  </a:ext>
                </a:extLst>
              </a:tr>
              <a:tr h="219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26307"/>
                  </a:ext>
                </a:extLst>
              </a:tr>
              <a:tr h="429613">
                <a:tc rowSpan="6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본사 안전관리자</a:t>
                      </a:r>
                    </a:p>
                  </a:txBody>
                  <a:tcPr marL="11578" marR="11578" marT="11578" marB="1157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행정원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2628862"/>
                  </a:ext>
                </a:extLst>
              </a:tr>
              <a:tr h="294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안전 관련 자격 및 교육이수현황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분류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명칭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취득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/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수료 날짜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발급처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기타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439"/>
                  </a:ext>
                </a:extLst>
              </a:tr>
              <a:tr h="294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자격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59905"/>
                  </a:ext>
                </a:extLst>
              </a:tr>
              <a:tr h="158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530088"/>
                  </a:ext>
                </a:extLst>
              </a:tr>
              <a:tr h="294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  <a:cs typeface="+mn-cs"/>
                        </a:rPr>
                        <a:t>교육</a:t>
                      </a: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506016"/>
                  </a:ext>
                </a:extLst>
              </a:tr>
              <a:tr h="158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+mn-cs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768896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04320" y="6233167"/>
            <a:ext cx="7848872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 * </a:t>
            </a:r>
            <a:r>
              <a:rPr lang="ko-KR" altLang="en-US" sz="1100" kern="0" spc="-50" dirty="0" err="1">
                <a:solidFill>
                  <a:srgbClr val="000000"/>
                </a:solidFill>
                <a:latin typeface="한양중고딕"/>
                <a:ea typeface="한양중고딕"/>
              </a:rPr>
              <a:t>상주여부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 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: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부설연구소 소속으로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,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부설연구소에 주 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5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회 이상 출근 여부를 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O, X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  <a:ea typeface="한양중고딕"/>
              </a:rPr>
              <a:t>로 표시</a:t>
            </a:r>
            <a:endParaRPr lang="en-US" altLang="ko-KR" sz="1100" kern="0" spc="-50" dirty="0">
              <a:solidFill>
                <a:srgbClr val="000000"/>
              </a:solidFill>
              <a:latin typeface="한양중고딕"/>
              <a:ea typeface="한양중고딕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</a:rPr>
              <a:t>** </a:t>
            </a:r>
            <a:r>
              <a:rPr lang="ko-KR" altLang="en-US" sz="1100" kern="0" spc="-50" dirty="0">
                <a:solidFill>
                  <a:srgbClr val="000000"/>
                </a:solidFill>
                <a:latin typeface="한양중고딕"/>
              </a:rPr>
              <a:t>부설 연구소 책임자와 안전관리자는 겸직할 수 있음</a:t>
            </a:r>
            <a:r>
              <a:rPr lang="en-US" altLang="ko-KR" sz="1100" kern="0" spc="-50" dirty="0">
                <a:solidFill>
                  <a:srgbClr val="000000"/>
                </a:solidFill>
                <a:latin typeface="한양중고딕"/>
              </a:rPr>
              <a:t>.</a:t>
            </a:r>
            <a:endParaRPr lang="ko-KR" altLang="en-US" sz="11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7564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4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3. </a:t>
            </a:r>
            <a:r>
              <a:rPr lang="ko-KR" altLang="en-US" sz="4400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사업화 가능성 및 협력 관계 구축</a:t>
            </a:r>
            <a:endParaRPr lang="en-US" altLang="ko-KR" sz="48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사용자 지정 1">
      <a:dk1>
        <a:srgbClr val="000000"/>
      </a:dk1>
      <a:lt1>
        <a:srgbClr val="FFFFFF"/>
      </a:lt1>
      <a:dk2>
        <a:srgbClr val="333333"/>
      </a:dk2>
      <a:lt2>
        <a:srgbClr val="C0C0C0"/>
      </a:lt2>
      <a:accent1>
        <a:srgbClr val="013F78"/>
      </a:accent1>
      <a:accent2>
        <a:srgbClr val="0060B6"/>
      </a:accent2>
      <a:accent3>
        <a:srgbClr val="2979CE"/>
      </a:accent3>
      <a:accent4>
        <a:srgbClr val="6BA8DF"/>
      </a:accent4>
      <a:accent5>
        <a:srgbClr val="F46516"/>
      </a:accent5>
      <a:accent6>
        <a:srgbClr val="F4AD03"/>
      </a:accent6>
      <a:hlink>
        <a:srgbClr val="2979CE"/>
      </a:hlink>
      <a:folHlink>
        <a:srgbClr val="0060B6"/>
      </a:folHlink>
    </a:clrScheme>
    <a:fontScheme name="pptshop_font">
      <a:majorFont>
        <a:latin typeface="Arial"/>
        <a:ea typeface="나눔고딕 Bold"/>
        <a:cs typeface=""/>
      </a:majorFont>
      <a:minorFont>
        <a:latin typeface="Arial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itchFamily="34" charset="0"/>
            <a:ea typeface="나눔고딕" pitchFamily="50" charset="-127"/>
            <a:cs typeface="Arial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1842</TotalTime>
  <Words>814</Words>
  <Application>Microsoft Office PowerPoint</Application>
  <PresentationFormat>화면 슬라이드 쇼(4:3)</PresentationFormat>
  <Paragraphs>181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HY헤드라인M</vt:lpstr>
      <vt:lpstr>굴림</vt:lpstr>
      <vt:lpstr>나눔고딕</vt:lpstr>
      <vt:lpstr>맑은 고딕</vt:lpstr>
      <vt:lpstr>한양중고딕</vt:lpstr>
      <vt:lpstr>함초롬바탕</vt:lpstr>
      <vt:lpstr>휴먼명조</vt:lpstr>
      <vt:lpstr>Arial</vt:lpstr>
      <vt:lpstr>Trebuchet MS</vt:lpstr>
      <vt:lpstr>Wingdings</vt:lpstr>
      <vt:lpstr>blank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템플릿</dc:title>
  <dc:creator>CNTREE</dc:creator>
  <cp:keywords>www.pptshop.co.kr</cp:keywords>
  <dc:description>본 콘텐츠의 저작권은 CNTREE에 있으며 
무단 전재, 복사, 배포 시 법적인 제재를 받을 수 있습니다.
www.pptshop.co.kr
Copyright © CNTREE</dc:description>
  <cp:lastModifiedBy>user</cp:lastModifiedBy>
  <cp:revision>353</cp:revision>
  <cp:lastPrinted>2016-06-27T08:14:06Z</cp:lastPrinted>
  <dcterms:created xsi:type="dcterms:W3CDTF">2009-06-25T10:53:07Z</dcterms:created>
  <dcterms:modified xsi:type="dcterms:W3CDTF">2024-03-18T00:28:53Z</dcterms:modified>
</cp:coreProperties>
</file>